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BA6D"/>
    <a:srgbClr val="5C97EE"/>
    <a:srgbClr val="B1BABF"/>
    <a:srgbClr val="DAE3E7"/>
    <a:srgbClr val="0F4393"/>
    <a:srgbClr val="1A8585"/>
    <a:srgbClr val="1A00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80" d="100"/>
          <a:sy n="80" d="100"/>
        </p:scale>
        <p:origin x="710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54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8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0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8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2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4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2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4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0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516F4-6EFB-43D2-A644-EC3D323B6709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481AD-79A9-440D-83F6-D1E143AD7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5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558624"/>
              </p:ext>
            </p:extLst>
          </p:nvPr>
        </p:nvGraphicFramePr>
        <p:xfrm>
          <a:off x="0" y="1280934"/>
          <a:ext cx="12192000" cy="49691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23942">
                  <a:extLst>
                    <a:ext uri="{9D8B030D-6E8A-4147-A177-3AD203B41FA5}">
                      <a16:colId xmlns:a16="http://schemas.microsoft.com/office/drawing/2014/main" xmlns="" val="1619258367"/>
                    </a:ext>
                  </a:extLst>
                </a:gridCol>
                <a:gridCol w="1601441">
                  <a:extLst>
                    <a:ext uri="{9D8B030D-6E8A-4147-A177-3AD203B41FA5}">
                      <a16:colId xmlns:a16="http://schemas.microsoft.com/office/drawing/2014/main" xmlns="" val="1620025478"/>
                    </a:ext>
                  </a:extLst>
                </a:gridCol>
                <a:gridCol w="1455324">
                  <a:extLst>
                    <a:ext uri="{9D8B030D-6E8A-4147-A177-3AD203B41FA5}">
                      <a16:colId xmlns:a16="http://schemas.microsoft.com/office/drawing/2014/main" xmlns="" val="2628929400"/>
                    </a:ext>
                  </a:extLst>
                </a:gridCol>
                <a:gridCol w="1396878">
                  <a:extLst>
                    <a:ext uri="{9D8B030D-6E8A-4147-A177-3AD203B41FA5}">
                      <a16:colId xmlns:a16="http://schemas.microsoft.com/office/drawing/2014/main" xmlns="" val="3956259523"/>
                    </a:ext>
                  </a:extLst>
                </a:gridCol>
                <a:gridCol w="1414415">
                  <a:extLst>
                    <a:ext uri="{9D8B030D-6E8A-4147-A177-3AD203B41FA5}">
                      <a16:colId xmlns:a16="http://schemas.microsoft.com/office/drawing/2014/main" xmlns="" val="3221768895"/>
                    </a:ext>
                  </a:extLst>
                </a:gridCol>
              </a:tblGrid>
              <a:tr h="34004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arela Round" panose="02000000000000000000" pitchFamily="2" charset="0"/>
                        </a:rPr>
                        <a:t>Organization and Objective/Observations </a:t>
                      </a:r>
                      <a:endParaRPr lang="en-US" sz="1600" dirty="0">
                        <a:latin typeface="Varela Round" panose="02000000000000000000" pitchFamily="2" charset="0"/>
                      </a:endParaRPr>
                    </a:p>
                  </a:txBody>
                  <a:tcPr>
                    <a:solidFill>
                      <a:srgbClr val="1A858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arela Round" panose="02000000000000000000" pitchFamily="2" charset="0"/>
                        </a:rPr>
                        <a:t>Audience A </a:t>
                      </a:r>
                      <a:endParaRPr lang="en-US" sz="1050" dirty="0">
                        <a:latin typeface="Varela Round" panose="02000000000000000000" pitchFamily="2" charset="0"/>
                      </a:endParaRPr>
                    </a:p>
                  </a:txBody>
                  <a:tcPr>
                    <a:solidFill>
                      <a:srgbClr val="1A858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arela Round" panose="02000000000000000000" pitchFamily="2" charset="0"/>
                        </a:rPr>
                        <a:t>Audience B</a:t>
                      </a:r>
                      <a:endParaRPr lang="en-US" sz="1600" dirty="0">
                        <a:latin typeface="Varela Round" panose="02000000000000000000" pitchFamily="2" charset="0"/>
                      </a:endParaRPr>
                    </a:p>
                  </a:txBody>
                  <a:tcPr>
                    <a:solidFill>
                      <a:srgbClr val="1A858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arela Round" panose="02000000000000000000" pitchFamily="2" charset="0"/>
                        </a:rPr>
                        <a:t>Audience C</a:t>
                      </a:r>
                      <a:endParaRPr lang="en-US" sz="1600" dirty="0">
                        <a:latin typeface="Varela Round" panose="02000000000000000000" pitchFamily="2" charset="0"/>
                      </a:endParaRPr>
                    </a:p>
                  </a:txBody>
                  <a:tcPr>
                    <a:solidFill>
                      <a:srgbClr val="1A858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arela Round" panose="02000000000000000000" pitchFamily="2" charset="0"/>
                        </a:rPr>
                        <a:t>Audience D</a:t>
                      </a:r>
                      <a:endParaRPr lang="en-US" sz="1600" dirty="0">
                        <a:latin typeface="Varela Round" panose="02000000000000000000" pitchFamily="2" charset="0"/>
                      </a:endParaRPr>
                    </a:p>
                  </a:txBody>
                  <a:tcPr>
                    <a:solidFill>
                      <a:srgbClr val="1A85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156598"/>
                  </a:ext>
                </a:extLst>
              </a:tr>
              <a:tr h="41737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Helvetica LT Com Light" panose="020B0303020202020204" pitchFamily="34" charset="0"/>
                        </a:rPr>
                        <a:t>[Your</a:t>
                      </a:r>
                      <a:r>
                        <a:rPr lang="en-US" sz="1800" baseline="0" dirty="0" smtClean="0">
                          <a:latin typeface="Helvetica LT Com Light" panose="020B0303020202020204" pitchFamily="34" charset="0"/>
                        </a:rPr>
                        <a:t> Organization]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Description of your organization’s mission or objective </a:t>
                      </a:r>
                      <a:r>
                        <a:rPr lang="en-US" sz="1200" i="1" baseline="0" dirty="0" smtClean="0">
                          <a:latin typeface="Helvetica LT Com Light" panose="020B0303020202020204" pitchFamily="34" charset="0"/>
                        </a:rPr>
                        <a:t>[Highlight the parts of this mission, programs, or objectives that are relevant to your competitive analysis]</a:t>
                      </a:r>
                      <a:endParaRPr lang="en-US" sz="1200" dirty="0" smtClean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74190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[Name</a:t>
                      </a:r>
                      <a:r>
                        <a:rPr lang="en-US" baseline="0" dirty="0" smtClean="0">
                          <a:latin typeface="Helvetica LT Com Light" panose="020B0303020202020204" pitchFamily="34" charset="0"/>
                        </a:rPr>
                        <a:t> of Organization A]</a:t>
                      </a:r>
                    </a:p>
                    <a:p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Description of organization’s mission or objective </a:t>
                      </a:r>
                      <a:r>
                        <a:rPr lang="en-US" sz="1200" i="1" baseline="0" dirty="0" smtClean="0">
                          <a:latin typeface="Helvetica LT Com Light" panose="020B0303020202020204" pitchFamily="34" charset="0"/>
                        </a:rPr>
                        <a:t>[Highlight the parts of this </a:t>
                      </a:r>
                      <a:r>
                        <a:rPr lang="en-US" sz="1200" i="1" baseline="0" dirty="0" smtClean="0">
                          <a:latin typeface="Helvetica LT Com Light" panose="020B0303020202020204" pitchFamily="34" charset="0"/>
                        </a:rPr>
                        <a:t>mission, programs, </a:t>
                      </a:r>
                      <a:r>
                        <a:rPr lang="en-US" sz="1200" i="1" baseline="0" dirty="0" smtClean="0">
                          <a:latin typeface="Helvetica LT Com Light" panose="020B0303020202020204" pitchFamily="34" charset="0"/>
                        </a:rPr>
                        <a:t>or </a:t>
                      </a:r>
                      <a:r>
                        <a:rPr lang="en-US" sz="1200" i="1" baseline="0" dirty="0" smtClean="0">
                          <a:latin typeface="Helvetica LT Com Light" panose="020B0303020202020204" pitchFamily="34" charset="0"/>
                        </a:rPr>
                        <a:t>objectives </a:t>
                      </a:r>
                      <a:r>
                        <a:rPr lang="en-US" sz="1200" i="1" baseline="0" dirty="0" smtClean="0">
                          <a:latin typeface="Helvetica LT Com Light" panose="020B0303020202020204" pitchFamily="34" charset="0"/>
                        </a:rPr>
                        <a:t>that are relevant to </a:t>
                      </a:r>
                      <a:r>
                        <a:rPr lang="en-US" sz="1200" i="1" baseline="0" dirty="0" smtClean="0">
                          <a:latin typeface="Helvetica LT Com Light" panose="020B0303020202020204" pitchFamily="34" charset="0"/>
                        </a:rPr>
                        <a:t>your competitive analysis]</a:t>
                      </a:r>
                      <a:endParaRPr lang="en-US" sz="1200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M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H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5102737"/>
                  </a:ext>
                </a:extLst>
              </a:tr>
              <a:tr h="83464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[Name</a:t>
                      </a:r>
                      <a:r>
                        <a:rPr lang="en-US" baseline="0" dirty="0" smtClean="0">
                          <a:latin typeface="Helvetica LT Com Light" panose="020B0303020202020204" pitchFamily="34" charset="0"/>
                        </a:rPr>
                        <a:t> of Organization B]</a:t>
                      </a:r>
                    </a:p>
                    <a:p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Description of organization’s mission or objective</a:t>
                      </a:r>
                      <a:endParaRPr lang="en-US" sz="1200" dirty="0" smtClean="0">
                        <a:latin typeface="Helvetica LT Com Light" panose="020B0303020202020204" pitchFamily="34" charset="0"/>
                      </a:endParaRPr>
                    </a:p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540438"/>
                  </a:ext>
                </a:extLst>
              </a:tr>
              <a:tr h="83464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[Name</a:t>
                      </a:r>
                      <a:r>
                        <a:rPr lang="en-US" baseline="0" dirty="0" smtClean="0">
                          <a:latin typeface="Helvetica LT Com Light" panose="020B0303020202020204" pitchFamily="34" charset="0"/>
                        </a:rPr>
                        <a:t> of Organization C]</a:t>
                      </a:r>
                    </a:p>
                    <a:p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Description of organization’s mission or objective</a:t>
                      </a:r>
                      <a:endParaRPr lang="en-US" sz="1200" dirty="0" smtClean="0">
                        <a:latin typeface="Helvetica LT Com Light" panose="020B0303020202020204" pitchFamily="34" charset="0"/>
                      </a:endParaRPr>
                    </a:p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895913"/>
                  </a:ext>
                </a:extLst>
              </a:tr>
              <a:tr h="83464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[Name</a:t>
                      </a:r>
                      <a:r>
                        <a:rPr lang="en-US" baseline="0" dirty="0" smtClean="0">
                          <a:latin typeface="Helvetica LT Com Light" panose="020B0303020202020204" pitchFamily="34" charset="0"/>
                        </a:rPr>
                        <a:t> of Organization D]</a:t>
                      </a:r>
                    </a:p>
                    <a:p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Description of organization’s mission or objective</a:t>
                      </a:r>
                      <a:endParaRPr lang="en-US" sz="1200" dirty="0" smtClean="0">
                        <a:latin typeface="Helvetica LT Com Light" panose="020B0303020202020204" pitchFamily="34" charset="0"/>
                      </a:endParaRPr>
                    </a:p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770513"/>
                  </a:ext>
                </a:extLst>
              </a:tr>
              <a:tr h="83464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[Name</a:t>
                      </a:r>
                      <a:r>
                        <a:rPr lang="en-US" baseline="0" dirty="0" smtClean="0">
                          <a:latin typeface="Helvetica LT Com Light" panose="020B0303020202020204" pitchFamily="34" charset="0"/>
                        </a:rPr>
                        <a:t> of Organization E]</a:t>
                      </a:r>
                    </a:p>
                    <a:p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Description of organization’s mission or objective</a:t>
                      </a:r>
                      <a:endParaRPr lang="en-US" sz="1200" dirty="0" smtClean="0">
                        <a:latin typeface="Helvetica LT Com Light" panose="020B0303020202020204" pitchFamily="34" charset="0"/>
                      </a:endParaRPr>
                    </a:p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643999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9041" y="6517057"/>
            <a:ext cx="3676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/>
                </a:solidFill>
                <a:latin typeface="Varela Round" panose="02000000000000000000" pitchFamily="2" charset="0"/>
              </a:rPr>
              <a:t>L = low to no overlap in audience base</a:t>
            </a:r>
            <a:endParaRPr lang="en-US" sz="1400" dirty="0">
              <a:solidFill>
                <a:schemeClr val="accent6"/>
              </a:solidFill>
              <a:latin typeface="Varela Round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01207" y="6517056"/>
            <a:ext cx="3859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4"/>
                </a:solidFill>
                <a:latin typeface="Varela Round" panose="02000000000000000000" pitchFamily="2" charset="0"/>
              </a:rPr>
              <a:t>M</a:t>
            </a:r>
            <a:r>
              <a:rPr lang="en-US" sz="1400" dirty="0" smtClean="0">
                <a:solidFill>
                  <a:schemeClr val="accent4"/>
                </a:solidFill>
                <a:latin typeface="Varela Round" panose="02000000000000000000" pitchFamily="2" charset="0"/>
              </a:rPr>
              <a:t> = moderate overlap in audience base</a:t>
            </a:r>
            <a:endParaRPr lang="en-US" sz="1400" dirty="0">
              <a:solidFill>
                <a:schemeClr val="accent4"/>
              </a:solidFill>
              <a:latin typeface="Varela Round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63657" y="6517055"/>
            <a:ext cx="3691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Varela Round" panose="02000000000000000000" pitchFamily="2" charset="0"/>
              </a:rPr>
              <a:t>H = high overlap in audience base</a:t>
            </a:r>
            <a:endParaRPr lang="en-US" sz="1400" dirty="0">
              <a:solidFill>
                <a:srgbClr val="FF0000"/>
              </a:solidFill>
              <a:latin typeface="Varela Round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12191999" cy="1261884"/>
          </a:xfrm>
          <a:prstGeom prst="rect">
            <a:avLst/>
          </a:prstGeom>
          <a:solidFill>
            <a:srgbClr val="1A8585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Use this template to identify </a:t>
            </a:r>
            <a:r>
              <a:rPr lang="en-US" sz="1200" i="1" dirty="0">
                <a:solidFill>
                  <a:schemeClr val="bg1"/>
                </a:solidFill>
                <a:latin typeface="Helvetica LT Com Light" panose="020B0303020202020204" pitchFamily="34" charset="0"/>
              </a:rPr>
              <a:t>organizations who have similar </a:t>
            </a:r>
            <a:r>
              <a:rPr lang="en-US" sz="1200" i="1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mission or services as </a:t>
            </a:r>
            <a:r>
              <a:rPr lang="en-US" sz="1200" i="1" dirty="0">
                <a:solidFill>
                  <a:schemeClr val="bg1"/>
                </a:solidFill>
                <a:latin typeface="Helvetica LT Com Light" panose="020B0303020202020204" pitchFamily="34" charset="0"/>
              </a:rPr>
              <a:t>your </a:t>
            </a:r>
            <a:r>
              <a:rPr lang="en-US" sz="1200" i="1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organization and assess their overlap with your key target audiences. Doing so will help you to identify your unique value proposition and avoid duplication of services or messaging.  </a:t>
            </a:r>
          </a:p>
          <a:p>
            <a:endParaRPr lang="en-US" sz="1200" i="1" dirty="0" smtClean="0">
              <a:solidFill>
                <a:schemeClr val="bg1"/>
              </a:solidFill>
              <a:latin typeface="Helvetica LT Com Light" panose="020B0303020202020204" pitchFamily="34" charset="0"/>
            </a:endParaRPr>
          </a:p>
          <a:p>
            <a:r>
              <a:rPr lang="en-US" sz="1000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INSTRUCTIONS: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Identify peer organizations and input them into the to the leftmost rows.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Identify </a:t>
            </a:r>
            <a:r>
              <a:rPr lang="en-US" sz="1000" dirty="0">
                <a:solidFill>
                  <a:schemeClr val="bg1"/>
                </a:solidFill>
                <a:latin typeface="Helvetica LT Com Light" panose="020B0303020202020204" pitchFamily="34" charset="0"/>
              </a:rPr>
              <a:t>your main target audiences and </a:t>
            </a:r>
            <a:r>
              <a:rPr lang="en-US" sz="1000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input them into the top columns.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Analyze </a:t>
            </a:r>
            <a:r>
              <a:rPr lang="en-US" sz="1000" dirty="0">
                <a:solidFill>
                  <a:schemeClr val="bg1"/>
                </a:solidFill>
                <a:latin typeface="Helvetica LT Com Light" panose="020B0303020202020204" pitchFamily="34" charset="0"/>
              </a:rPr>
              <a:t>to what extent each of these organizations target the same </a:t>
            </a:r>
            <a:r>
              <a:rPr lang="en-US" sz="1000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audiences</a:t>
            </a:r>
            <a:r>
              <a:rPr lang="en-US" sz="1000" dirty="0">
                <a:solidFill>
                  <a:schemeClr val="bg1"/>
                </a:solidFill>
                <a:latin typeface="Helvetica LT Com Light" panose="020B0303020202020204" pitchFamily="34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with their overall mission or with a particular program or initiative.</a:t>
            </a:r>
            <a:endParaRPr lang="en-US" sz="1000" dirty="0">
              <a:solidFill>
                <a:schemeClr val="bg1"/>
              </a:solidFill>
              <a:latin typeface="Helvetica LT Com Light" panose="020B03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8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505152"/>
              </p:ext>
            </p:extLst>
          </p:nvPr>
        </p:nvGraphicFramePr>
        <p:xfrm>
          <a:off x="0" y="911600"/>
          <a:ext cx="12192000" cy="54627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48400">
                  <a:extLst>
                    <a:ext uri="{9D8B030D-6E8A-4147-A177-3AD203B41FA5}">
                      <a16:colId xmlns:a16="http://schemas.microsoft.com/office/drawing/2014/main" xmlns="" val="1619258367"/>
                    </a:ext>
                  </a:extLst>
                </a:gridCol>
                <a:gridCol w="1676983">
                  <a:extLst>
                    <a:ext uri="{9D8B030D-6E8A-4147-A177-3AD203B41FA5}">
                      <a16:colId xmlns:a16="http://schemas.microsoft.com/office/drawing/2014/main" xmlns="" val="1620025478"/>
                    </a:ext>
                  </a:extLst>
                </a:gridCol>
                <a:gridCol w="1455324">
                  <a:extLst>
                    <a:ext uri="{9D8B030D-6E8A-4147-A177-3AD203B41FA5}">
                      <a16:colId xmlns:a16="http://schemas.microsoft.com/office/drawing/2014/main" xmlns="" val="2628929400"/>
                    </a:ext>
                  </a:extLst>
                </a:gridCol>
                <a:gridCol w="1396878">
                  <a:extLst>
                    <a:ext uri="{9D8B030D-6E8A-4147-A177-3AD203B41FA5}">
                      <a16:colId xmlns:a16="http://schemas.microsoft.com/office/drawing/2014/main" xmlns="" val="3956259523"/>
                    </a:ext>
                  </a:extLst>
                </a:gridCol>
                <a:gridCol w="1414415">
                  <a:extLst>
                    <a:ext uri="{9D8B030D-6E8A-4147-A177-3AD203B41FA5}">
                      <a16:colId xmlns:a16="http://schemas.microsoft.com/office/drawing/2014/main" xmlns="" val="3221768895"/>
                    </a:ext>
                  </a:extLst>
                </a:gridCol>
              </a:tblGrid>
              <a:tr h="36393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Varela Round" panose="02000000000000000000" pitchFamily="2" charset="0"/>
                        </a:rPr>
                        <a:t>Organization and Objective/Observations </a:t>
                      </a:r>
                      <a:endParaRPr lang="en-US" sz="1600" dirty="0">
                        <a:latin typeface="Varela Round" panose="02000000000000000000" pitchFamily="2" charset="0"/>
                      </a:endParaRPr>
                    </a:p>
                  </a:txBody>
                  <a:tcPr>
                    <a:solidFill>
                      <a:srgbClr val="1A85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arela Round" panose="02000000000000000000" pitchFamily="2" charset="0"/>
                        </a:rPr>
                        <a:t>Administrators</a:t>
                      </a:r>
                      <a:endParaRPr lang="en-US" sz="1050" dirty="0">
                        <a:latin typeface="Varela Round" panose="02000000000000000000" pitchFamily="2" charset="0"/>
                      </a:endParaRPr>
                    </a:p>
                  </a:txBody>
                  <a:tcPr>
                    <a:solidFill>
                      <a:srgbClr val="1A85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arela Round" panose="02000000000000000000" pitchFamily="2" charset="0"/>
                        </a:rPr>
                        <a:t>Teachers</a:t>
                      </a:r>
                      <a:endParaRPr lang="en-US" sz="1600" dirty="0">
                        <a:latin typeface="Varela Round" panose="02000000000000000000" pitchFamily="2" charset="0"/>
                      </a:endParaRPr>
                    </a:p>
                  </a:txBody>
                  <a:tcPr>
                    <a:solidFill>
                      <a:srgbClr val="1A85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arela Round" panose="02000000000000000000" pitchFamily="2" charset="0"/>
                        </a:rPr>
                        <a:t>Parents</a:t>
                      </a:r>
                      <a:endParaRPr lang="en-US" sz="1600" dirty="0">
                        <a:latin typeface="Varela Round" panose="02000000000000000000" pitchFamily="2" charset="0"/>
                      </a:endParaRPr>
                    </a:p>
                  </a:txBody>
                  <a:tcPr>
                    <a:solidFill>
                      <a:srgbClr val="1A85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Varela Round" panose="02000000000000000000" pitchFamily="2" charset="0"/>
                        </a:rPr>
                        <a:t>Volunteers</a:t>
                      </a:r>
                      <a:endParaRPr lang="en-US" sz="1600" dirty="0">
                        <a:latin typeface="Varela Round" panose="02000000000000000000" pitchFamily="2" charset="0"/>
                      </a:endParaRPr>
                    </a:p>
                  </a:txBody>
                  <a:tcPr>
                    <a:solidFill>
                      <a:srgbClr val="1A85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2156598"/>
                  </a:ext>
                </a:extLst>
              </a:tr>
              <a:tr h="591361">
                <a:tc gridSpan="5">
                  <a:txBody>
                    <a:bodyPr/>
                    <a:lstStyle/>
                    <a:p>
                      <a:r>
                        <a:rPr lang="en-US" sz="1800" baseline="0" dirty="0" smtClean="0">
                          <a:latin typeface="Helvetica LT Com Light" panose="020B0303020202020204" pitchFamily="34" charset="0"/>
                        </a:rPr>
                        <a:t>Organization X (Us)</a:t>
                      </a:r>
                    </a:p>
                    <a:p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Provide in-school financial literacy education via corporate volunteers delivering our year-long curriculum.</a:t>
                      </a:r>
                      <a:endParaRPr lang="en-US" sz="1200" dirty="0" smtClean="0">
                        <a:latin typeface="Helvetica LT Com Light" panose="020B0303020202020204" pitchFamily="34" charset="0"/>
                      </a:endParaRPr>
                    </a:p>
                    <a:p>
                      <a:endParaRPr lang="en-US" sz="1200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</a:tr>
              <a:tr h="79404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Organization A</a:t>
                      </a:r>
                      <a:endParaRPr lang="en-US" baseline="0" dirty="0" smtClean="0">
                        <a:latin typeface="Helvetica LT Com Light" panose="020B0303020202020204" pitchFamily="34" charset="0"/>
                      </a:endParaRPr>
                    </a:p>
                    <a:p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Provide after school educational programming to lengthen learning hours.</a:t>
                      </a:r>
                      <a:endParaRPr lang="en-US" sz="1200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M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5102737"/>
                  </a:ext>
                </a:extLst>
              </a:tr>
              <a:tr h="893304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Helvetica LT Com Light" panose="020B0303020202020204" pitchFamily="34" charset="0"/>
                        </a:rPr>
                        <a:t>Organization B</a:t>
                      </a:r>
                      <a:endParaRPr lang="en-US" baseline="0" dirty="0" smtClean="0">
                        <a:latin typeface="Helvetica LT Com Light" panose="020B0303020202020204" pitchFamily="34" charset="0"/>
                      </a:endParaRPr>
                    </a:p>
                    <a:p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Pair tutors during and after school hours to support academic achievement.</a:t>
                      </a:r>
                      <a:endParaRPr lang="en-US" sz="1200" dirty="0" smtClean="0">
                        <a:latin typeface="Helvetica LT Com Light" panose="020B0303020202020204" pitchFamily="34" charset="0"/>
                      </a:endParaRPr>
                    </a:p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M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M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H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540438"/>
                  </a:ext>
                </a:extLst>
              </a:tr>
              <a:tr h="89330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Organization C</a:t>
                      </a:r>
                      <a:endParaRPr lang="en-US" baseline="0" dirty="0" smtClean="0">
                        <a:latin typeface="Helvetica LT Com Light" panose="020B0303020202020204" pitchFamily="34" charset="0"/>
                      </a:endParaRPr>
                    </a:p>
                    <a:p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Provide workplace readiness programming via field-trips and in-classroom tutorials.</a:t>
                      </a:r>
                      <a:endParaRPr lang="en-US" sz="1200" dirty="0" smtClean="0">
                        <a:latin typeface="Helvetica LT Com Light" panose="020B0303020202020204" pitchFamily="34" charset="0"/>
                      </a:endParaRPr>
                    </a:p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Helvetica LT Com Light" panose="020B0303020202020204" pitchFamily="34" charset="0"/>
                        </a:rPr>
                        <a:t>H</a:t>
                      </a:r>
                      <a:endParaRPr lang="en-US" b="0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Helvetica LT Com Light" panose="020B0303020202020204" pitchFamily="34" charset="0"/>
                        </a:rPr>
                        <a:t>H</a:t>
                      </a:r>
                      <a:endParaRPr lang="en-US" b="0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b="0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b="0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895913"/>
                  </a:ext>
                </a:extLst>
              </a:tr>
              <a:tr h="89330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Organization D</a:t>
                      </a:r>
                      <a:endParaRPr lang="en-US" baseline="0" dirty="0" smtClean="0">
                        <a:latin typeface="Helvetica LT Com Light" panose="020B0303020202020204" pitchFamily="34" charset="0"/>
                      </a:endParaRPr>
                    </a:p>
                    <a:p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Pair corporate volunteers with K-12 students as career guides.</a:t>
                      </a:r>
                      <a:endParaRPr lang="en-US" sz="1200" dirty="0" smtClean="0">
                        <a:latin typeface="Helvetica LT Com Light" panose="020B0303020202020204" pitchFamily="34" charset="0"/>
                      </a:endParaRPr>
                    </a:p>
                    <a:p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M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M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H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8770513"/>
                  </a:ext>
                </a:extLst>
              </a:tr>
              <a:tr h="89330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Organization</a:t>
                      </a:r>
                      <a:r>
                        <a:rPr lang="en-US" baseline="0" dirty="0" smtClean="0">
                          <a:latin typeface="Helvetica LT Com Light" panose="020B0303020202020204" pitchFamily="34" charset="0"/>
                        </a:rPr>
                        <a:t> E</a:t>
                      </a:r>
                      <a:endParaRPr lang="en-US" baseline="0" dirty="0" smtClean="0">
                        <a:latin typeface="Helvetica LT Com Light" panose="020B0303020202020204" pitchFamily="34" charset="0"/>
                      </a:endParaRPr>
                    </a:p>
                    <a:p>
                      <a:r>
                        <a:rPr lang="en-US" sz="1200" baseline="0" dirty="0" smtClean="0">
                          <a:latin typeface="Helvetica LT Com Light" panose="020B0303020202020204" pitchFamily="34" charset="0"/>
                        </a:rPr>
                        <a:t>Provide lunch-time events where volunteers come to read with children as “buddies.” No structured educational component to program. 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>
                    <a:solidFill>
                      <a:srgbClr val="DAE3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L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Helvetica LT Com Light" panose="020B0303020202020204" pitchFamily="34" charset="0"/>
                        </a:rPr>
                        <a:t>H</a:t>
                      </a:r>
                      <a:endParaRPr lang="en-US" dirty="0">
                        <a:latin typeface="Helvetica LT Com Light" panose="020B0303020202020204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643999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0"/>
            <a:ext cx="12191999" cy="892552"/>
          </a:xfrm>
          <a:prstGeom prst="rect">
            <a:avLst/>
          </a:prstGeom>
          <a:solidFill>
            <a:srgbClr val="1A8585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Use this template to identify </a:t>
            </a:r>
            <a:r>
              <a:rPr lang="en-US" sz="1200" i="1" dirty="0">
                <a:solidFill>
                  <a:schemeClr val="bg1"/>
                </a:solidFill>
                <a:latin typeface="Helvetica LT Com Light" panose="020B0303020202020204" pitchFamily="34" charset="0"/>
              </a:rPr>
              <a:t>organizations who have similar </a:t>
            </a:r>
            <a:r>
              <a:rPr lang="en-US" sz="1200" i="1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mission or services as </a:t>
            </a:r>
            <a:r>
              <a:rPr lang="en-US" sz="1200" i="1" dirty="0">
                <a:solidFill>
                  <a:schemeClr val="bg1"/>
                </a:solidFill>
                <a:latin typeface="Helvetica LT Com Light" panose="020B0303020202020204" pitchFamily="34" charset="0"/>
              </a:rPr>
              <a:t>your </a:t>
            </a:r>
            <a:r>
              <a:rPr lang="en-US" sz="1200" i="1" dirty="0" smtClean="0">
                <a:solidFill>
                  <a:schemeClr val="bg1"/>
                </a:solidFill>
                <a:latin typeface="Helvetica LT Com Light" panose="020B0303020202020204" pitchFamily="34" charset="0"/>
              </a:rPr>
              <a:t>organization and assess their overlap with your key target audiences. Doing so will help you to identify your unique value proposition and avoid duplication of services or messaging.  </a:t>
            </a:r>
          </a:p>
          <a:p>
            <a:endParaRPr lang="en-US" sz="1200" i="1" dirty="0">
              <a:solidFill>
                <a:schemeClr val="bg1"/>
              </a:solidFill>
              <a:latin typeface="Helvetica LT Com Light" panose="020B0303020202020204" pitchFamily="34" charset="0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Varela Round" panose="02000000000000000000" pitchFamily="2" charset="0"/>
              </a:rPr>
              <a:t>Sample Completed Analysis </a:t>
            </a:r>
            <a:r>
              <a:rPr lang="en-US" sz="1200" dirty="0" smtClean="0">
                <a:solidFill>
                  <a:schemeClr val="bg1"/>
                </a:solidFill>
                <a:latin typeface="Varela Round" panose="02000000000000000000" pitchFamily="2" charset="0"/>
              </a:rPr>
              <a:t>(Note: information in this diagram is fabricated and does not represent real organizations)</a:t>
            </a:r>
            <a:endParaRPr lang="en-US" sz="1200" dirty="0">
              <a:solidFill>
                <a:schemeClr val="bg1"/>
              </a:solidFill>
              <a:latin typeface="Varela Round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9041" y="6517057"/>
            <a:ext cx="3676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/>
                </a:solidFill>
                <a:latin typeface="Varela Round" panose="02000000000000000000" pitchFamily="2" charset="0"/>
              </a:rPr>
              <a:t>L = low to no overlap in audience base</a:t>
            </a:r>
            <a:endParaRPr lang="en-US" sz="1400" dirty="0">
              <a:solidFill>
                <a:schemeClr val="accent6"/>
              </a:solidFill>
              <a:latin typeface="Varela Round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01207" y="6517056"/>
            <a:ext cx="3859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4"/>
                </a:solidFill>
                <a:latin typeface="Varela Round" panose="02000000000000000000" pitchFamily="2" charset="0"/>
              </a:rPr>
              <a:t>M</a:t>
            </a:r>
            <a:r>
              <a:rPr lang="en-US" sz="1400" dirty="0" smtClean="0">
                <a:solidFill>
                  <a:schemeClr val="accent4"/>
                </a:solidFill>
                <a:latin typeface="Varela Round" panose="02000000000000000000" pitchFamily="2" charset="0"/>
              </a:rPr>
              <a:t> = moderate overlap in audience base</a:t>
            </a:r>
            <a:endParaRPr lang="en-US" sz="1400" dirty="0">
              <a:solidFill>
                <a:schemeClr val="accent4"/>
              </a:solidFill>
              <a:latin typeface="Varela Round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63657" y="6517055"/>
            <a:ext cx="3691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Varela Round" panose="02000000000000000000" pitchFamily="2" charset="0"/>
              </a:rPr>
              <a:t>H = high overlap in audience base</a:t>
            </a:r>
            <a:endParaRPr lang="en-US" sz="1400" dirty="0">
              <a:solidFill>
                <a:srgbClr val="FF0000"/>
              </a:solidFill>
              <a:latin typeface="Varela Roun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19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69E3C410B1AB409E45B18C854A2658" ma:contentTypeVersion="10" ma:contentTypeDescription="Create a new document." ma:contentTypeScope="" ma:versionID="2c9618fc6e6c32392b94fa316a189621">
  <xsd:schema xmlns:xsd="http://www.w3.org/2001/XMLSchema" xmlns:xs="http://www.w3.org/2001/XMLSchema" xmlns:p="http://schemas.microsoft.com/office/2006/metadata/properties" xmlns:ns2="7804e5c1-8741-4eda-ac0c-0fdee69fdae2" xmlns:ns3="00425857-1801-4184-a7c8-e24043ec1007" targetNamespace="http://schemas.microsoft.com/office/2006/metadata/properties" ma:root="true" ma:fieldsID="3569f1257bb8fd917a9258bdb72e2d8d" ns2:_="" ns3:_="">
    <xsd:import namespace="7804e5c1-8741-4eda-ac0c-0fdee69fdae2"/>
    <xsd:import namespace="00425857-1801-4184-a7c8-e24043ec100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04e5c1-8741-4eda-ac0c-0fdee69fdae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425857-1801-4184-a7c8-e24043ec10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66F17D-0920-42CB-BE25-3125192766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F7665F-1AF3-461B-B949-8722ADA8AA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04e5c1-8741-4eda-ac0c-0fdee69fdae2"/>
    <ds:schemaRef ds:uri="00425857-1801-4184-a7c8-e24043ec10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6B50A1-720F-4153-9227-2FDB1A7AF6D4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00425857-1801-4184-a7c8-e24043ec1007"/>
    <ds:schemaRef ds:uri="http://schemas.microsoft.com/office/2006/documentManagement/types"/>
    <ds:schemaRef ds:uri="http://purl.org/dc/terms/"/>
    <ds:schemaRef ds:uri="7804e5c1-8741-4eda-ac0c-0fdee69fdae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449</Words>
  <Application>Microsoft Office PowerPoint</Application>
  <PresentationFormat>Widescreen</PresentationFormat>
  <Paragraphs>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 LT Com Light</vt:lpstr>
      <vt:lpstr>Varela Round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Nikke DeYear</dc:creator>
  <cp:lastModifiedBy>Molly Weinstein</cp:lastModifiedBy>
  <cp:revision>9</cp:revision>
  <dcterms:created xsi:type="dcterms:W3CDTF">2019-05-08T16:06:53Z</dcterms:created>
  <dcterms:modified xsi:type="dcterms:W3CDTF">2019-05-17T15:17:00Z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0x0101007569E3C410B1AB409E45B18C854A2658</vt:lpwstr>
  </property>
</Properties>
</file>